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34" r:id="rId4"/>
  </p:sldMasterIdLst>
  <p:notesMasterIdLst>
    <p:notesMasterId r:id="rId31"/>
  </p:notesMasterIdLst>
  <p:handoutMasterIdLst>
    <p:handoutMasterId r:id="rId32"/>
  </p:handoutMasterIdLst>
  <p:sldIdLst>
    <p:sldId id="256" r:id="rId5"/>
    <p:sldId id="276" r:id="rId6"/>
    <p:sldId id="301" r:id="rId7"/>
    <p:sldId id="291" r:id="rId8"/>
    <p:sldId id="299" r:id="rId9"/>
    <p:sldId id="277" r:id="rId10"/>
    <p:sldId id="300" r:id="rId11"/>
    <p:sldId id="278" r:id="rId12"/>
    <p:sldId id="294" r:id="rId13"/>
    <p:sldId id="279" r:id="rId14"/>
    <p:sldId id="296" r:id="rId15"/>
    <p:sldId id="302" r:id="rId16"/>
    <p:sldId id="280" r:id="rId17"/>
    <p:sldId id="298" r:id="rId18"/>
    <p:sldId id="303" r:id="rId19"/>
    <p:sldId id="284" r:id="rId20"/>
    <p:sldId id="285" r:id="rId21"/>
    <p:sldId id="282" r:id="rId22"/>
    <p:sldId id="283" r:id="rId23"/>
    <p:sldId id="286" r:id="rId24"/>
    <p:sldId id="304" r:id="rId25"/>
    <p:sldId id="287" r:id="rId26"/>
    <p:sldId id="305" r:id="rId27"/>
    <p:sldId id="306" r:id="rId28"/>
    <p:sldId id="290" r:id="rId29"/>
    <p:sldId id="27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9C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02" autoAdjust="0"/>
    <p:restoredTop sz="96327" autoAdjust="0"/>
  </p:normalViewPr>
  <p:slideViewPr>
    <p:cSldViewPr snapToGrid="0" snapToObjects="1">
      <p:cViewPr varScale="1">
        <p:scale>
          <a:sx n="67" d="100"/>
          <a:sy n="67" d="100"/>
        </p:scale>
        <p:origin x="592" y="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2/14/2023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2/14/2023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7071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55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2464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217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2968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67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260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3556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3731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999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9064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6701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5955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2756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857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5166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8747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941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994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880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857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158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211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667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296B0-62AA-53B1-D50E-465DFFAC0B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83774-1E20-5DD8-9E89-F7A57B6D5B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6E13C-818F-CD8F-55E0-9D0F054F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FCC81-9481-D160-5EDC-4ABAAD524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A45E5-C578-6651-8513-BFD6CA19D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82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D65FC-DB0D-D199-4679-6092C7C07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DF024C-AC04-A1D4-64FF-35C82642E2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ECBFA-4AAF-4AD3-ACA1-DEE60ADD8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63705-4677-CAC9-11A0-D8FEE887B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6E282-3995-D021-ACD4-4F655ED0C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42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00C4E9-AC70-3F24-FD4E-03E8B83E13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48BEA3-78FF-3AC1-EB6C-416EB1169A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2C61A-7293-463E-63A2-830057FC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D15B1-30BE-8B99-1D28-DE588AC80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DEC3E-37AB-328F-F902-0DB6FF1C2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129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75DB-2A40-7D27-0A2E-4229BF08A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70CA7-87E8-239B-77A5-8E09993DB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F907F-5165-CFC7-A555-B73DC502A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723AA-61CA-01BD-04AD-959C80601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FB7EA-C328-919A-E7AA-A7B08F513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762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4194-CEC1-EA53-B55F-969DE57B8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3AEA2-2076-C072-24FB-D388112757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81DA3-141E-5BD5-11C9-477D0F154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2176D-84D4-9551-4E40-78A8E7BF1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C4596-A89C-12B1-3402-1AC199DA2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547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9B24-D2D6-6D93-17AF-CD6508975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F2427-96B0-D8B4-7C0A-BF4CFE0656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60CB6B-835F-BD60-63CF-3741676E7A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7893BF-6635-3721-BDB8-63975513C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F93D7A-0E3A-7EB2-1E68-E89F8C3B3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3DE9C-0A77-F054-62CB-CA8F512E6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894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CA4BD-B5FA-0873-7C1E-193ED877F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801E3-9BF5-CEF3-D889-628BF18EC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2B690-D969-ECBF-622D-C6AF9630FC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F0E977-CA9C-7175-263C-B46598DDDD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8FCA77-DB54-82D8-3F00-339C0245C9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3B3B2F-5130-9842-0E54-E2BCCA8F1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2/14/2023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5D43E3-AEB1-43A9-2D5E-2612CEF3F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EDF585-0005-1162-E6CA-0BDE7D2F0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239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DA96F-BAEF-7EDA-A258-70D9921AE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F7303D-D952-974A-1706-7EE0580A0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59ECF1-F686-98C0-50FA-0657052A0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9BEB85-D81D-2008-6001-77F2CFB78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397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04C5D0-D6AC-3565-682C-316C4DA42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2/14/2023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9B45B1-A2EF-B6DE-0B05-E2C1582A0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CFF8E-B1C4-175C-B3A5-D09D1A4D2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227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87470-EB8B-A4B8-62E0-138934834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68FAA-D470-2731-ADD7-5633B9EE1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06823F-969E-A9CC-C840-10DC5CDED4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B090A3-1FCB-85F3-8D19-E33849EE1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2/14/2023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49607A-F62A-4E4F-9D23-7BCB7663B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6BBD54-BE47-9B4B-B6F1-915335E71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140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13C3B-1AE5-D25D-374C-F42F04D04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30B5A4-F464-E2A7-6812-6B5A089DE4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D21076-498F-8DDB-1014-C41565B68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132B5-31D1-C313-A15A-7CA2F14A3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2/14/2023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C6A797-8D6C-6335-8FF7-B40BBDE5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C42B87-CA57-48F4-3C40-CE857A905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527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36DAFD-214D-00AA-6DC0-F116A7DE0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5450E-B175-5F9E-96F9-FDF511E56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F74E2-04F9-B27E-BDBF-1C2649958A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2/14/2023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EB01B-DD84-49D2-59AC-6C0AE39A9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7B6D1-EA88-14FB-A4B0-DED090ACDC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502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0517" y="4717150"/>
            <a:ext cx="10592174" cy="1000655"/>
          </a:xfrm>
        </p:spPr>
        <p:txBody>
          <a:bodyPr anchor="t">
            <a:norm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BORDER CROSSING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3551" y="5717805"/>
            <a:ext cx="9416898" cy="484374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  <a:latin typeface="+mj-lt"/>
              </a:rPr>
              <a:t>Group 4 : Sara, Set and Lynn Hoang</a:t>
            </a:r>
          </a:p>
        </p:txBody>
      </p:sp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737"/>
          <a:stretch/>
        </p:blipFill>
        <p:spPr>
          <a:xfrm>
            <a:off x="-2744" y="0"/>
            <a:ext cx="12191695" cy="4031348"/>
          </a:xfrm>
          <a:prstGeom prst="rect">
            <a:avLst/>
          </a:prstGeom>
        </p:spPr>
      </p:pic>
      <p:pic>
        <p:nvPicPr>
          <p:cNvPr id="6" name="Picture 5" descr="A picture containing text, road, sign, street&#10;&#10;Description automatically generated">
            <a:extLst>
              <a:ext uri="{FF2B5EF4-FFF2-40B4-BE49-F238E27FC236}">
                <a16:creationId xmlns:a16="http://schemas.microsoft.com/office/drawing/2014/main" id="{526B0037-415B-662D-F0DB-2BFFDEB7831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>
            <a:off x="0" y="21280"/>
            <a:ext cx="12188951" cy="401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ign in front of a building&#10;&#10;Description automatically generated with low confidence">
            <a:extLst>
              <a:ext uri="{FF2B5EF4-FFF2-40B4-BE49-F238E27FC236}">
                <a16:creationId xmlns:a16="http://schemas.microsoft.com/office/drawing/2014/main" id="{3882F334-28E7-083C-70E2-3953D04EDE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9" r="203" b="-1"/>
          <a:stretch/>
        </p:blipFill>
        <p:spPr>
          <a:xfrm>
            <a:off x="3318885" y="0"/>
            <a:ext cx="8870066" cy="6858000"/>
          </a:xfrm>
          <a:prstGeom prst="rect">
            <a:avLst/>
          </a:prstGeom>
        </p:spPr>
      </p:pic>
      <p:sp>
        <p:nvSpPr>
          <p:cNvPr id="21" name="Rectangle 17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551" y="1211941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chemeClr val="tx2"/>
                </a:solidFill>
              </a:rPr>
              <a:t>Question 4 – </a:t>
            </a:r>
            <a:br>
              <a:rPr lang="en-US" sz="3600" dirty="0">
                <a:solidFill>
                  <a:schemeClr val="tx2"/>
                </a:solidFill>
              </a:rPr>
            </a:br>
            <a:br>
              <a:rPr lang="en-US" sz="3600" dirty="0">
                <a:solidFill>
                  <a:schemeClr val="tx2"/>
                </a:solidFill>
              </a:rPr>
            </a:br>
            <a:r>
              <a:rPr lang="en-US" sz="3600" dirty="0">
                <a:solidFill>
                  <a:schemeClr val="tx2"/>
                </a:solidFill>
              </a:rPr>
              <a:t>What are the top 3 busiest states along the US-Canada border?</a:t>
            </a:r>
          </a:p>
        </p:txBody>
      </p:sp>
    </p:spTree>
    <p:extLst>
      <p:ext uri="{BB962C8B-B14F-4D97-AF65-F5344CB8AC3E}">
        <p14:creationId xmlns:p14="http://schemas.microsoft.com/office/powerpoint/2010/main" val="1543860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8596" y="679730"/>
            <a:ext cx="4475848" cy="3787041"/>
          </a:xfrm>
        </p:spPr>
        <p:txBody>
          <a:bodyPr>
            <a:normAutofit/>
          </a:bodyPr>
          <a:lstStyle/>
          <a:p>
            <a:pPr algn="l"/>
            <a:br>
              <a:rPr lang="en-CA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B19985B3-4DC5-741C-1A1C-57B061DC1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196" y="1799568"/>
            <a:ext cx="5214179" cy="3258863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101B0773-E0A4-E1AE-7115-4D498FC22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59" y="1809809"/>
            <a:ext cx="5205896" cy="325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6">
            <a:extLst>
              <a:ext uri="{FF2B5EF4-FFF2-40B4-BE49-F238E27FC236}">
                <a16:creationId xmlns:a16="http://schemas.microsoft.com/office/drawing/2014/main" id="{73A4FE9A-3195-043D-A382-759F60B743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1670" y="836887"/>
            <a:ext cx="10041705" cy="577846"/>
          </a:xfrm>
          <a:noFill/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+mj-lt"/>
              </a:rPr>
              <a:t>Top three busiest states between US and Canada</a:t>
            </a:r>
            <a:endParaRPr lang="en-US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7399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943" y="804822"/>
            <a:ext cx="5735707" cy="3358655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chemeClr val="tx2"/>
                </a:solidFill>
              </a:rPr>
              <a:t>Question 5 – </a:t>
            </a:r>
            <a:br>
              <a:rPr lang="en-US" sz="4000" b="1" dirty="0">
                <a:solidFill>
                  <a:schemeClr val="tx2"/>
                </a:solidFill>
              </a:rPr>
            </a:br>
            <a:br>
              <a:rPr lang="en-US" sz="4000" b="1" dirty="0">
                <a:solidFill>
                  <a:schemeClr val="tx2"/>
                </a:solidFill>
              </a:rPr>
            </a:br>
            <a:r>
              <a:rPr lang="en-US" sz="4000" dirty="0">
                <a:solidFill>
                  <a:schemeClr val="tx2"/>
                </a:solidFill>
              </a:rPr>
              <a:t>What are the top 3 busiest states along US-Mexico border? 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F78D15FB-BE39-F79C-2932-C4DF6EEFF3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20" r="27742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65065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95" t="9091" r="28269"/>
          <a:stretch/>
        </p:blipFill>
        <p:spPr>
          <a:xfrm>
            <a:off x="701675" y="579438"/>
            <a:ext cx="5357813" cy="4224338"/>
          </a:xfrm>
          <a:prstGeom prst="rect">
            <a:avLst/>
          </a:prstGeom>
        </p:spPr>
      </p:pic>
      <p:pic>
        <p:nvPicPr>
          <p:cNvPr id="4" name="Picture 3" descr="night sky with mountains far away on the horizon">
            <a:extLst>
              <a:ext uri="{FF2B5EF4-FFF2-40B4-BE49-F238E27FC236}">
                <a16:creationId xmlns:a16="http://schemas.microsoft.com/office/drawing/2014/main" id="{122FC308-E28D-8A5C-202C-E257B64586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95" t="9091" r="28269"/>
          <a:stretch/>
        </p:blipFill>
        <p:spPr>
          <a:xfrm>
            <a:off x="6132513" y="579438"/>
            <a:ext cx="5357813" cy="4224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5060" y="5279511"/>
            <a:ext cx="9681882" cy="739880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162" y="5279511"/>
            <a:ext cx="10788652" cy="985698"/>
          </a:xfrm>
        </p:spPr>
        <p:txBody>
          <a:bodyPr anchor="t">
            <a:normAutofit fontScale="92500" lnSpcReduction="10000"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+mj-lt"/>
                <a:cs typeface="Calibri" panose="020F0502020204030204" pitchFamily="34" charset="0"/>
              </a:rPr>
              <a:t>More than 80 million people crossed the border on average into the US from Texas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800" dirty="0">
              <a:latin typeface="+mj-lt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+mj-lt"/>
                <a:cs typeface="Calibri" panose="020F0502020204030204" pitchFamily="34" charset="0"/>
              </a:rPr>
              <a:t>Texas remains the most active state in regards to border crossings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image2.png">
            <a:extLst>
              <a:ext uri="{FF2B5EF4-FFF2-40B4-BE49-F238E27FC236}">
                <a16:creationId xmlns:a16="http://schemas.microsoft.com/office/drawing/2014/main" id="{EC1B6CC9-A897-D34A-5EBF-642D4D405783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701674" y="551276"/>
            <a:ext cx="5394326" cy="4252500"/>
          </a:xfrm>
          <a:prstGeom prst="rect">
            <a:avLst/>
          </a:prstGeom>
          <a:ln/>
        </p:spPr>
      </p:pic>
      <p:pic>
        <p:nvPicPr>
          <p:cNvPr id="7" name="image4.png">
            <a:extLst>
              <a:ext uri="{FF2B5EF4-FFF2-40B4-BE49-F238E27FC236}">
                <a16:creationId xmlns:a16="http://schemas.microsoft.com/office/drawing/2014/main" id="{47F845E2-DE3D-C950-2199-1F2D78CFD85B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6132513" y="554170"/>
            <a:ext cx="5394326" cy="424960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50323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95" t="9091" r="28269"/>
          <a:stretch/>
        </p:blipFill>
        <p:spPr>
          <a:xfrm>
            <a:off x="701675" y="579438"/>
            <a:ext cx="5357813" cy="4224338"/>
          </a:xfrm>
          <a:prstGeom prst="rect">
            <a:avLst/>
          </a:prstGeom>
        </p:spPr>
      </p:pic>
      <p:pic>
        <p:nvPicPr>
          <p:cNvPr id="4" name="Picture 3" descr="night sky with mountains far away on the horizon">
            <a:extLst>
              <a:ext uri="{FF2B5EF4-FFF2-40B4-BE49-F238E27FC236}">
                <a16:creationId xmlns:a16="http://schemas.microsoft.com/office/drawing/2014/main" id="{122FC308-E28D-8A5C-202C-E257B64586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95" t="9091" r="28269"/>
          <a:stretch/>
        </p:blipFill>
        <p:spPr>
          <a:xfrm>
            <a:off x="6132513" y="579438"/>
            <a:ext cx="5357813" cy="4224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5060" y="5279511"/>
            <a:ext cx="9681882" cy="739880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pic>
        <p:nvPicPr>
          <p:cNvPr id="8" name="image9.png">
            <a:extLst>
              <a:ext uri="{FF2B5EF4-FFF2-40B4-BE49-F238E27FC236}">
                <a16:creationId xmlns:a16="http://schemas.microsoft.com/office/drawing/2014/main" id="{6681D278-0FC7-9B45-D8DB-D6969286F907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701674" y="579438"/>
            <a:ext cx="5357813" cy="4224338"/>
          </a:xfrm>
          <a:prstGeom prst="rect">
            <a:avLst/>
          </a:prstGeom>
          <a:ln/>
        </p:spPr>
      </p:pic>
      <p:pic>
        <p:nvPicPr>
          <p:cNvPr id="9" name="image7.png">
            <a:extLst>
              <a:ext uri="{FF2B5EF4-FFF2-40B4-BE49-F238E27FC236}">
                <a16:creationId xmlns:a16="http://schemas.microsoft.com/office/drawing/2014/main" id="{C54E4B8D-72F2-F004-8249-5236641B44DC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6132511" y="579437"/>
            <a:ext cx="5357813" cy="4224337"/>
          </a:xfrm>
          <a:prstGeom prst="rect">
            <a:avLst/>
          </a:prstGeom>
          <a:ln/>
        </p:spPr>
      </p:pic>
      <p:sp>
        <p:nvSpPr>
          <p:cNvPr id="13" name="Subtitle 12">
            <a:extLst>
              <a:ext uri="{FF2B5EF4-FFF2-40B4-BE49-F238E27FC236}">
                <a16:creationId xmlns:a16="http://schemas.microsoft.com/office/drawing/2014/main" id="{5FD1B995-0A2F-68D4-3BBD-E1FC49A458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004" y="5279511"/>
            <a:ext cx="11729013" cy="1280299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+mj-lt"/>
                <a:cs typeface="Calibri" panose="020F0502020204030204" pitchFamily="34" charset="0"/>
              </a:rPr>
              <a:t>More than 40 million vehicles crossed the border on average into the US from Texas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800" dirty="0">
              <a:latin typeface="+mj-lt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+mj-lt"/>
                <a:cs typeface="Calibri" panose="020F0502020204030204" pitchFamily="34" charset="0"/>
              </a:rPr>
              <a:t>Texas remains the most active state in regards to border crossings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20756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5647" y="4749307"/>
            <a:ext cx="11013080" cy="156522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3600" b="1" dirty="0">
                <a:solidFill>
                  <a:schemeClr val="tx2"/>
                </a:solidFill>
              </a:rPr>
              <a:t>Question 6 – </a:t>
            </a:r>
            <a:br>
              <a:rPr lang="en-US" sz="3600" b="1" dirty="0">
                <a:solidFill>
                  <a:schemeClr val="tx2"/>
                </a:solidFill>
              </a:rPr>
            </a:br>
            <a:br>
              <a:rPr lang="en-US" sz="3600" b="1" dirty="0">
                <a:solidFill>
                  <a:schemeClr val="tx2"/>
                </a:solidFill>
              </a:rPr>
            </a:br>
            <a:r>
              <a:rPr lang="en-US" sz="3600" b="1" dirty="0">
                <a:solidFill>
                  <a:schemeClr val="tx2"/>
                </a:solidFill>
              </a:rPr>
              <a:t> </a:t>
            </a:r>
            <a:r>
              <a:rPr lang="en-US" sz="3600" dirty="0">
                <a:solidFill>
                  <a:schemeClr val="tx2"/>
                </a:solidFill>
              </a:rPr>
              <a:t>Which vehicle types are used the most?</a:t>
            </a:r>
          </a:p>
        </p:txBody>
      </p:sp>
      <p:pic>
        <p:nvPicPr>
          <p:cNvPr id="6" name="Picture 5" descr="A parking lot full of cars&#10;&#10;Description automatically generated">
            <a:extLst>
              <a:ext uri="{FF2B5EF4-FFF2-40B4-BE49-F238E27FC236}">
                <a16:creationId xmlns:a16="http://schemas.microsoft.com/office/drawing/2014/main" id="{DFE76CD5-1F57-95A6-AC78-74B343D290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389" b="16128"/>
          <a:stretch/>
        </p:blipFill>
        <p:spPr>
          <a:xfrm>
            <a:off x="-1" y="10"/>
            <a:ext cx="12192001" cy="4201449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31" name="Freeform: Shape 30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7493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22E06D1-57FE-6660-919F-5EEFB1FCC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23" y="1237057"/>
            <a:ext cx="7091601" cy="444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large group of cars on a highway&#10;&#10;Description automatically generated with low confidence">
            <a:extLst>
              <a:ext uri="{FF2B5EF4-FFF2-40B4-BE49-F238E27FC236}">
                <a16:creationId xmlns:a16="http://schemas.microsoft.com/office/drawing/2014/main" id="{4E6B661E-6F26-CFA0-E39B-1C1E6C485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6803" y="1717482"/>
            <a:ext cx="3913074" cy="26119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3FA673-1EFF-1561-95F0-397B4148F2A5}"/>
              </a:ext>
            </a:extLst>
          </p:cNvPr>
          <p:cNvSpPr txBox="1"/>
          <p:nvPr/>
        </p:nvSpPr>
        <p:spPr>
          <a:xfrm>
            <a:off x="7964835" y="4646820"/>
            <a:ext cx="3913074" cy="1029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CA" sz="1800" u="none" strike="noStrike" dirty="0">
                <a:effectLst/>
                <a:latin typeface="+mj-lt"/>
                <a:ea typeface="Arial" panose="020B0604020202020204" pitchFamily="34" charset="0"/>
                <a:cs typeface="Calibri" panose="020F0502020204030204" pitchFamily="34" charset="0"/>
              </a:rPr>
              <a:t>Personal vehicles represent 79.7% of the vehicle volume across the 10 years</a:t>
            </a:r>
          </a:p>
        </p:txBody>
      </p:sp>
    </p:spTree>
    <p:extLst>
      <p:ext uri="{BB962C8B-B14F-4D97-AF65-F5344CB8AC3E}">
        <p14:creationId xmlns:p14="http://schemas.microsoft.com/office/powerpoint/2010/main" val="1570727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4">
            <a:extLst>
              <a:ext uri="{FF2B5EF4-FFF2-40B4-BE49-F238E27FC236}">
                <a16:creationId xmlns:a16="http://schemas.microsoft.com/office/drawing/2014/main" id="{932495F0-C5CB-4823-AE70-EED61EBAB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01CA85FC-18B2-9CC6-59A4-9A83E96491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4588" y="3331826"/>
            <a:ext cx="3384831" cy="711852"/>
          </a:xfrm>
        </p:spPr>
        <p:txBody>
          <a:bodyPr>
            <a:normAutofit/>
          </a:bodyPr>
          <a:lstStyle/>
          <a:p>
            <a:pPr lvl="0" algn="l"/>
            <a:r>
              <a:rPr lang="en-CA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Vehicle Usage</a:t>
            </a:r>
          </a:p>
        </p:txBody>
      </p:sp>
      <p:sp>
        <p:nvSpPr>
          <p:cNvPr id="41" name="Rectangle 36">
            <a:extLst>
              <a:ext uri="{FF2B5EF4-FFF2-40B4-BE49-F238E27FC236}">
                <a16:creationId xmlns:a16="http://schemas.microsoft.com/office/drawing/2014/main" id="{CB8B9C25-D80D-48EC-B83A-231219A80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82975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3" name="image6.png">
            <a:extLst>
              <a:ext uri="{FF2B5EF4-FFF2-40B4-BE49-F238E27FC236}">
                <a16:creationId xmlns:a16="http://schemas.microsoft.com/office/drawing/2014/main" id="{8AB91B8B-5266-8FDF-A247-995762928CF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94009" y="3592384"/>
            <a:ext cx="5202536" cy="3125572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01CC70B-8875-45A1-8AFD-7D546E3C0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897" y="4177748"/>
            <a:ext cx="4824407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" name="image17.png">
            <a:extLst>
              <a:ext uri="{FF2B5EF4-FFF2-40B4-BE49-F238E27FC236}">
                <a16:creationId xmlns:a16="http://schemas.microsoft.com/office/drawing/2014/main" id="{F61E65DD-DB0B-A6A7-AEDF-997EFEA70E9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94008" y="142264"/>
            <a:ext cx="5124066" cy="329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520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136" y="705532"/>
            <a:ext cx="5831426" cy="2449907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000" b="1" dirty="0">
                <a:solidFill>
                  <a:schemeClr val="tx2"/>
                </a:solidFill>
              </a:rPr>
              <a:t>Question 7  – </a:t>
            </a:r>
            <a:br>
              <a:rPr lang="en-US" sz="4000" b="1" dirty="0">
                <a:solidFill>
                  <a:schemeClr val="tx2"/>
                </a:solidFill>
              </a:rPr>
            </a:br>
            <a:br>
              <a:rPr lang="en-US" sz="4000" b="1" dirty="0">
                <a:solidFill>
                  <a:schemeClr val="tx2"/>
                </a:solidFill>
              </a:rPr>
            </a:br>
            <a:r>
              <a:rPr lang="en-US" sz="4000" dirty="0">
                <a:solidFill>
                  <a:schemeClr val="tx2"/>
                </a:solidFill>
              </a:rPr>
              <a:t>Which months are the busiest at the US borders?</a:t>
            </a:r>
            <a:br>
              <a:rPr lang="en-CA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en-US" sz="4000" dirty="0">
              <a:solidFill>
                <a:schemeClr val="tx2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00AB0AB-BE1E-BC52-2213-1CEE3A707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227" y="3416300"/>
            <a:ext cx="4711700" cy="29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1ADFBCF-EB99-487A-43DD-35ED73799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73" y="3429000"/>
            <a:ext cx="469900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30F5A65A-D129-AE9F-4675-F44AC87E11AB}"/>
              </a:ext>
            </a:extLst>
          </p:cNvPr>
          <p:cNvSpPr txBox="1">
            <a:spLocks/>
          </p:cNvSpPr>
          <p:nvPr/>
        </p:nvSpPr>
        <p:spPr>
          <a:xfrm>
            <a:off x="6475562" y="1259308"/>
            <a:ext cx="4863900" cy="21635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lnSpc>
                <a:spcPct val="115000"/>
              </a:lnSpc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CA" sz="1800" u="none" strike="noStrike" dirty="0">
                <a:solidFill>
                  <a:schemeClr val="tx2"/>
                </a:solidFill>
                <a:effectLst/>
                <a:latin typeface="+mj-lt"/>
                <a:ea typeface="Arial" panose="020B0604020202020204" pitchFamily="34" charset="0"/>
              </a:rPr>
              <a:t>July (9.3%) and  August (9.4%) are the busier months of the year</a:t>
            </a:r>
          </a:p>
          <a:p>
            <a:pPr marL="342900" indent="-342900">
              <a:lnSpc>
                <a:spcPct val="115000"/>
              </a:lnSpc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CA" sz="1800" u="none" strike="noStrike" dirty="0">
                <a:solidFill>
                  <a:schemeClr val="tx2"/>
                </a:solidFill>
                <a:effectLst/>
                <a:latin typeface="+mj-lt"/>
                <a:ea typeface="Arial" panose="020B0604020202020204" pitchFamily="34" charset="0"/>
              </a:rPr>
              <a:t>February (7.2%) and January (7.8%) are the </a:t>
            </a:r>
            <a:r>
              <a:rPr lang="en-CA" sz="1800" dirty="0">
                <a:solidFill>
                  <a:schemeClr val="tx2"/>
                </a:solidFill>
                <a:latin typeface="+mj-lt"/>
                <a:ea typeface="Arial" panose="020B0604020202020204" pitchFamily="34" charset="0"/>
              </a:rPr>
              <a:t>slower </a:t>
            </a:r>
            <a:r>
              <a:rPr lang="en-CA" sz="1800" u="none" strike="noStrike" dirty="0">
                <a:solidFill>
                  <a:schemeClr val="tx2"/>
                </a:solidFill>
                <a:effectLst/>
                <a:latin typeface="+mj-lt"/>
                <a:ea typeface="Arial" panose="020B0604020202020204" pitchFamily="34" charset="0"/>
              </a:rPr>
              <a:t>months of the year</a:t>
            </a:r>
          </a:p>
          <a:p>
            <a:pPr marL="342900" lvl="0" indent="-342900">
              <a:lnSpc>
                <a:spcPct val="115000"/>
              </a:lnSpc>
              <a:buFont typeface="Symbol" pitchFamily="2" charset="2"/>
              <a:buChar char="-"/>
            </a:pPr>
            <a:endParaRPr lang="en-CA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497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84567" y="2883439"/>
            <a:ext cx="3984360" cy="878999"/>
          </a:xfrm>
        </p:spPr>
        <p:txBody>
          <a:bodyPr anchor="ctr">
            <a:no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CA" u="none" strike="noStrike" dirty="0">
                <a:solidFill>
                  <a:schemeClr val="tx2"/>
                </a:solidFill>
                <a:effectLst/>
                <a:latin typeface="+mj-lt"/>
                <a:ea typeface="Arial" panose="020B0604020202020204" pitchFamily="34" charset="0"/>
              </a:rPr>
              <a:t>More traffic in the summer (US - Canada)</a:t>
            </a:r>
          </a:p>
          <a:p>
            <a:pPr marL="285750" lvl="0" indent="-285750" algn="l">
              <a:buFont typeface="Courier New" panose="02070309020205020404" pitchFamily="49" charset="0"/>
              <a:buChar char="o"/>
            </a:pPr>
            <a:endParaRPr lang="en-CA" u="none" strike="noStrike" dirty="0">
              <a:solidFill>
                <a:schemeClr val="tx2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2059" name="Group 2058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2060" name="Freeform: Shape 2059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1" name="Freeform: Shape 2060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2" name="Freeform: Shape 2061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063" name="Freeform: Shape 2062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0EC963-2CBF-85F5-93C8-A563831F9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9947" y="852711"/>
            <a:ext cx="7144149" cy="456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066" name="Freeform: Shape 2065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7" name="Freeform: Shape 2066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8" name="Freeform: Shape 2067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9" name="Freeform: Shape 2068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9253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95" t="9091" r="28269"/>
          <a:stretch/>
        </p:blipFill>
        <p:spPr>
          <a:xfrm>
            <a:off x="5349911" y="10"/>
            <a:ext cx="703432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212" y="314658"/>
            <a:ext cx="4309107" cy="1329978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5400" dirty="0">
                <a:solidFill>
                  <a:schemeClr val="tx2"/>
                </a:solidFill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669" y="2022846"/>
            <a:ext cx="5100047" cy="4324592"/>
          </a:xfrm>
        </p:spPr>
        <p:txBody>
          <a:bodyPr>
            <a:normAutofit/>
          </a:bodyPr>
          <a:lstStyle/>
          <a:p>
            <a:pPr marL="342900" lvl="0" indent="-342900" algn="l">
              <a:lnSpc>
                <a:spcPct val="115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en-CA" u="none" strike="noStrike" dirty="0">
                <a:solidFill>
                  <a:schemeClr val="tx2"/>
                </a:solidFill>
                <a:effectLst/>
                <a:latin typeface="+mj-lt"/>
                <a:ea typeface="Arial" panose="020B0604020202020204" pitchFamily="34" charset="0"/>
                <a:cs typeface="Calibri" panose="020F0502020204030204" pitchFamily="34" charset="0"/>
              </a:rPr>
              <a:t>Data collection: Kaggle and </a:t>
            </a:r>
            <a:r>
              <a:rPr lang="en-CA" u="none" strike="noStrike" dirty="0" err="1">
                <a:solidFill>
                  <a:schemeClr val="tx2"/>
                </a:solidFill>
                <a:effectLst/>
                <a:latin typeface="+mj-lt"/>
                <a:ea typeface="Arial" panose="020B0604020202020204" pitchFamily="34" charset="0"/>
                <a:cs typeface="Calibri" panose="020F0502020204030204" pitchFamily="34" charset="0"/>
              </a:rPr>
              <a:t>OpenWeatherMap</a:t>
            </a:r>
            <a:r>
              <a:rPr lang="en-CA" u="none" strike="noStrike" dirty="0">
                <a:solidFill>
                  <a:schemeClr val="tx2"/>
                </a:solidFill>
                <a:effectLst/>
                <a:latin typeface="+mj-lt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en-CA" dirty="0">
                <a:solidFill>
                  <a:schemeClr val="tx2"/>
                </a:solidFill>
                <a:latin typeface="+mj-lt"/>
                <a:ea typeface="Arial" panose="020B0604020202020204" pitchFamily="34" charset="0"/>
                <a:cs typeface="Calibri" panose="020F0502020204030204" pitchFamily="34" charset="0"/>
              </a:rPr>
              <a:t>API</a:t>
            </a:r>
            <a:endParaRPr lang="en-CA" u="none" strike="noStrike" dirty="0">
              <a:solidFill>
                <a:schemeClr val="tx2"/>
              </a:solidFill>
              <a:effectLst/>
              <a:latin typeface="+mj-lt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342900" lvl="0" indent="-342900" algn="l">
              <a:lnSpc>
                <a:spcPct val="115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en-CA" u="none" strike="noStrike" dirty="0">
                <a:solidFill>
                  <a:schemeClr val="tx2"/>
                </a:solidFill>
                <a:effectLst/>
                <a:latin typeface="+mj-lt"/>
                <a:ea typeface="Arial" panose="020B0604020202020204" pitchFamily="34" charset="0"/>
                <a:cs typeface="Calibri" panose="020F0502020204030204" pitchFamily="34" charset="0"/>
              </a:rPr>
              <a:t>Data cleaning</a:t>
            </a:r>
          </a:p>
          <a:p>
            <a:pPr marL="342900" lvl="0" indent="-342900" algn="l">
              <a:lnSpc>
                <a:spcPct val="115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en-CA" u="none" strike="noStrike" dirty="0">
                <a:solidFill>
                  <a:schemeClr val="tx2"/>
                </a:solidFill>
                <a:effectLst/>
                <a:latin typeface="+mj-lt"/>
                <a:ea typeface="Arial" panose="020B0604020202020204" pitchFamily="34" charset="0"/>
                <a:cs typeface="Calibri" panose="020F0502020204030204" pitchFamily="34" charset="0"/>
              </a:rPr>
              <a:t>Data limitations: Time frame and Traffic Flow</a:t>
            </a:r>
          </a:p>
          <a:p>
            <a:pPr marL="342900" lvl="0" indent="-342900" algn="l">
              <a:lnSpc>
                <a:spcPct val="115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en-CA" dirty="0">
                <a:solidFill>
                  <a:schemeClr val="tx2"/>
                </a:solidFill>
                <a:latin typeface="+mj-lt"/>
                <a:ea typeface="Arial" panose="020B0604020202020204" pitchFamily="34" charset="0"/>
                <a:cs typeface="Calibri" panose="020F0502020204030204" pitchFamily="34" charset="0"/>
              </a:rPr>
              <a:t>Analysis and Findings</a:t>
            </a:r>
            <a:endParaRPr lang="en-CA" u="none" strike="noStrike" dirty="0">
              <a:solidFill>
                <a:schemeClr val="tx2"/>
              </a:solidFill>
              <a:effectLst/>
              <a:latin typeface="+mj-lt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algn="l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A picture containing outdoor, sky&#10;&#10;Description automatically generated">
            <a:extLst>
              <a:ext uri="{FF2B5EF4-FFF2-40B4-BE49-F238E27FC236}">
                <a16:creationId xmlns:a16="http://schemas.microsoft.com/office/drawing/2014/main" id="{02417794-10D8-B26E-9360-9A341F5AA32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8000"/>
          </a:blip>
          <a:stretch>
            <a:fillRect/>
          </a:stretch>
        </p:blipFill>
        <p:spPr>
          <a:xfrm>
            <a:off x="5212649" y="-156151"/>
            <a:ext cx="7404912" cy="71189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4808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CA" sz="4000" b="1" dirty="0">
                <a:solidFill>
                  <a:schemeClr val="tx2"/>
                </a:solidFill>
              </a:rPr>
              <a:t>Question 8 -</a:t>
            </a:r>
            <a:br>
              <a:rPr lang="en-CA" sz="4000" dirty="0">
                <a:solidFill>
                  <a:schemeClr val="tx2"/>
                </a:solidFill>
              </a:rPr>
            </a:br>
            <a:br>
              <a:rPr lang="en-CA" sz="4000" dirty="0">
                <a:solidFill>
                  <a:schemeClr val="tx2"/>
                </a:solidFill>
              </a:rPr>
            </a:br>
            <a:r>
              <a:rPr lang="en-CA" sz="4000" dirty="0">
                <a:solidFill>
                  <a:schemeClr val="tx2"/>
                </a:solidFill>
              </a:rPr>
              <a:t>Do weather conditions impact the border crossing traffic volume? 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2D93DE-3BCF-FCFC-BE9B-115D6C21D1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41" r="17406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52475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7421" y="3862127"/>
            <a:ext cx="1944209" cy="450447"/>
          </a:xfrm>
        </p:spPr>
        <p:txBody>
          <a:bodyPr anchor="ctr">
            <a:normAutofit/>
          </a:bodyPr>
          <a:lstStyle/>
          <a:p>
            <a:r>
              <a:rPr lang="en-US" sz="2000" dirty="0" err="1">
                <a:solidFill>
                  <a:schemeClr val="tx2"/>
                </a:solidFill>
                <a:latin typeface="+mj-lt"/>
              </a:rPr>
              <a:t>r-value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= 0.2943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7BC12E58-0444-33A1-83FC-BF8D29478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873" y="1101729"/>
            <a:ext cx="7823642" cy="4889779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4115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98CA713E-215D-50EB-F5D6-19223D6EF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91" y="1082621"/>
            <a:ext cx="11262617" cy="469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312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39776" y="3945853"/>
            <a:ext cx="5582857" cy="450447"/>
          </a:xfrm>
        </p:spPr>
        <p:txBody>
          <a:bodyPr anchor="ctr">
            <a:normAutofit/>
          </a:bodyPr>
          <a:lstStyle/>
          <a:p>
            <a:r>
              <a:rPr lang="en-US" sz="2000" dirty="0" err="1">
                <a:solidFill>
                  <a:schemeClr val="tx2"/>
                </a:solidFill>
                <a:latin typeface="+mj-lt"/>
              </a:rPr>
              <a:t>r-value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= 0.1953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8003C8A-04F1-E5A9-B4C4-89DB2CA6A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117" y="1276160"/>
            <a:ext cx="7315215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14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D3C05D-790C-7DCA-B22D-0DE0A54BD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89" y="1142995"/>
            <a:ext cx="10972822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42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0E8CBC-6FD7-CE28-B123-D92A549ABFD4}"/>
              </a:ext>
            </a:extLst>
          </p:cNvPr>
          <p:cNvSpPr txBox="1">
            <a:spLocks/>
          </p:cNvSpPr>
          <p:nvPr/>
        </p:nvSpPr>
        <p:spPr>
          <a:xfrm>
            <a:off x="464451" y="3807118"/>
            <a:ext cx="4413849" cy="9521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>
                <a:solidFill>
                  <a:schemeClr val="tx2"/>
                </a:solidFill>
              </a:rPr>
              <a:t>Conclusion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B1B168-0B39-E899-DC7E-AEFE353386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04" t="8084" r="22196" b="9921"/>
          <a:stretch/>
        </p:blipFill>
        <p:spPr>
          <a:xfrm>
            <a:off x="4234223" y="1565631"/>
            <a:ext cx="7406227" cy="44829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47642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EBFA723-5A7B-472D-ABD7-1526B8D3A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B27065-399A-4CF7-BF70-CF79B9848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F22986C-DDF7-4109-9D6A-006800D6B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6" y="52996"/>
            <a:ext cx="6093363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C025298-F835-4B83-A3A3-6555157E0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7106C81-A3F0-4DA0-9368-6BBCDB964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B3B35E8-1AF4-4D76-93A5-B0B088408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3380" y="3040456"/>
            <a:ext cx="5098417" cy="2214228"/>
          </a:xfrm>
        </p:spPr>
        <p:txBody>
          <a:bodyPr anchor="t">
            <a:normAutofit/>
          </a:bodyPr>
          <a:lstStyle/>
          <a:p>
            <a:pPr algn="l"/>
            <a:r>
              <a:rPr lang="en-US" sz="7200" dirty="0">
                <a:solidFill>
                  <a:schemeClr val="tx2"/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979" y="1247825"/>
            <a:ext cx="5962785" cy="2181175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chemeClr val="tx2"/>
                </a:solidFill>
              </a:rPr>
              <a:t>Question 1 – </a:t>
            </a:r>
            <a:br>
              <a:rPr lang="en-US" sz="3600" dirty="0">
                <a:solidFill>
                  <a:schemeClr val="tx2"/>
                </a:solidFill>
              </a:rPr>
            </a:br>
            <a:br>
              <a:rPr lang="en-US" sz="3600" dirty="0">
                <a:solidFill>
                  <a:schemeClr val="tx2"/>
                </a:solidFill>
              </a:rPr>
            </a:br>
            <a:r>
              <a:rPr lang="en-US" sz="3600" dirty="0">
                <a:solidFill>
                  <a:schemeClr val="tx2"/>
                </a:solidFill>
              </a:rPr>
              <a:t>What is the busiest border in the US?</a:t>
            </a:r>
          </a:p>
        </p:txBody>
      </p:sp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5B4D77B3-4F86-253B-7E0C-24A1CD368C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01" r="22292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31667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657" y="334994"/>
            <a:ext cx="4916331" cy="2589361"/>
          </a:xfrm>
        </p:spPr>
        <p:txBody>
          <a:bodyPr anchor="b">
            <a:normAutofit/>
          </a:bodyPr>
          <a:lstStyle/>
          <a:p>
            <a:r>
              <a:rPr lang="en-CA" sz="3600" b="1" dirty="0">
                <a:solidFill>
                  <a:schemeClr val="tx2"/>
                </a:solidFill>
              </a:rPr>
              <a:t>Question 1 – </a:t>
            </a:r>
            <a:br>
              <a:rPr lang="en-CA" sz="3600" dirty="0">
                <a:solidFill>
                  <a:schemeClr val="tx2"/>
                </a:solidFill>
              </a:rPr>
            </a:br>
            <a:br>
              <a:rPr lang="en-CA" sz="3600" dirty="0">
                <a:solidFill>
                  <a:schemeClr val="tx2"/>
                </a:solidFill>
              </a:rPr>
            </a:br>
            <a:r>
              <a:rPr lang="en-CA" sz="3600" dirty="0">
                <a:solidFill>
                  <a:schemeClr val="tx2"/>
                </a:solidFill>
              </a:rPr>
              <a:t>What is the busiest border in the US?</a:t>
            </a:r>
            <a:endParaRPr lang="ru-RU" sz="3600" dirty="0">
              <a:solidFill>
                <a:schemeClr val="tx2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5CBF1A-FF45-C89E-ADC8-8912E0F1A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513" y="4011283"/>
            <a:ext cx="5028475" cy="2436289"/>
          </a:xfrm>
        </p:spPr>
        <p:txBody>
          <a:bodyPr>
            <a:normAutofit/>
          </a:bodyPr>
          <a:lstStyle/>
          <a:p>
            <a:pPr lvl="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CA" sz="1800" u="none" strike="noStrike" dirty="0">
                <a:effectLst/>
                <a:latin typeface="Calibri Light "/>
                <a:ea typeface="Arial" panose="020B0604020202020204" pitchFamily="34" charset="0"/>
              </a:rPr>
              <a:t>The US-Mexico border people traffic is 3 times higher than the US-Canada border</a:t>
            </a:r>
          </a:p>
          <a:p>
            <a:pPr lvl="0">
              <a:lnSpc>
                <a:spcPct val="115000"/>
              </a:lnSpc>
              <a:buFont typeface="Wingdings" panose="05000000000000000000" pitchFamily="2" charset="2"/>
              <a:buChar char="§"/>
            </a:pPr>
            <a:endParaRPr lang="en-CA" sz="1800" u="none" strike="noStrike" dirty="0">
              <a:effectLst/>
              <a:latin typeface="Calibri Light "/>
              <a:ea typeface="Arial" panose="020B0604020202020204" pitchFamily="34" charset="0"/>
            </a:endParaRPr>
          </a:p>
          <a:p>
            <a:pPr lvl="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CA" sz="1800" u="none" strike="noStrike" dirty="0">
                <a:effectLst/>
                <a:latin typeface="Calibri Light "/>
                <a:ea typeface="Arial" panose="020B0604020202020204" pitchFamily="34" charset="0"/>
              </a:rPr>
              <a:t>The vehicle traffic for the US-Mexico border is 2 times higher than US-Canada border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1" name="Picture 20" descr="Chart, bar chart&#10;&#10;Description automatically generated">
            <a:extLst>
              <a:ext uri="{FF2B5EF4-FFF2-40B4-BE49-F238E27FC236}">
                <a16:creationId xmlns:a16="http://schemas.microsoft.com/office/drawing/2014/main" id="{7E9DDA44-607F-2DB6-7470-6CC82B05C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06" y="3429000"/>
            <a:ext cx="4898429" cy="3295074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472FBB19-071D-4C8D-7E0E-3E74B7AE7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06" y="367482"/>
            <a:ext cx="4898429" cy="306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647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2091" y="1759789"/>
            <a:ext cx="5096354" cy="2929954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chemeClr val="tx2"/>
                </a:solidFill>
              </a:rPr>
              <a:t>Question 2 – </a:t>
            </a:r>
            <a:br>
              <a:rPr lang="en-US" sz="4000" b="1" dirty="0">
                <a:solidFill>
                  <a:schemeClr val="tx2"/>
                </a:solidFill>
              </a:rPr>
            </a:br>
            <a:br>
              <a:rPr lang="en-US" sz="4000" b="1" dirty="0">
                <a:solidFill>
                  <a:schemeClr val="tx2"/>
                </a:solidFill>
              </a:rPr>
            </a:br>
            <a:r>
              <a:rPr lang="en-US" sz="4000" dirty="0">
                <a:solidFill>
                  <a:schemeClr val="tx2"/>
                </a:solidFill>
              </a:rPr>
              <a:t>What are the top 5 busiest ports along the US-Canada border?</a:t>
            </a:r>
          </a:p>
        </p:txBody>
      </p:sp>
      <p:pic>
        <p:nvPicPr>
          <p:cNvPr id="6" name="Picture 5" descr="A group of people standing on a boat in front of a waterfall&#10;&#10;Description automatically generated with low confidence">
            <a:extLst>
              <a:ext uri="{FF2B5EF4-FFF2-40B4-BE49-F238E27FC236}">
                <a16:creationId xmlns:a16="http://schemas.microsoft.com/office/drawing/2014/main" id="{335779AA-2AA4-01D2-1613-B353349DC3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540" r="2075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50319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3791" y="791470"/>
            <a:ext cx="7597121" cy="11460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2400" b="1" dirty="0">
                <a:solidFill>
                  <a:schemeClr val="tx2"/>
                </a:solidFill>
                <a:effectLst/>
              </a:rPr>
              <a:t>People versus Vehicle traffic by port for US-Canada border </a:t>
            </a:r>
            <a:endParaRPr lang="en-US" sz="2400" b="1" dirty="0">
              <a:solidFill>
                <a:schemeClr val="tx2"/>
              </a:solidFill>
            </a:endParaRPr>
          </a:p>
        </p:txBody>
      </p:sp>
      <p:pic>
        <p:nvPicPr>
          <p:cNvPr id="28" name="Picture 27" descr="Chart, line chart&#10;&#10;Description automatically generated">
            <a:extLst>
              <a:ext uri="{FF2B5EF4-FFF2-40B4-BE49-F238E27FC236}">
                <a16:creationId xmlns:a16="http://schemas.microsoft.com/office/drawing/2014/main" id="{BF3F1208-3192-2F96-F396-84E7CBE42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82" y="1851219"/>
            <a:ext cx="5569456" cy="3480911"/>
          </a:xfrm>
          <a:prstGeom prst="rect">
            <a:avLst/>
          </a:prstGeom>
        </p:spPr>
      </p:pic>
      <p:pic>
        <p:nvPicPr>
          <p:cNvPr id="39" name="Picture 38" descr="Chart, line chart&#10;&#10;Description automatically generated">
            <a:extLst>
              <a:ext uri="{FF2B5EF4-FFF2-40B4-BE49-F238E27FC236}">
                <a16:creationId xmlns:a16="http://schemas.microsoft.com/office/drawing/2014/main" id="{733450EB-A748-E60C-6F6E-3B6BC20BF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51218"/>
            <a:ext cx="5726723" cy="348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388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oup of people sitting on a bench in front of a building&#10;&#10;Description automatically generated with medium confidence">
            <a:extLst>
              <a:ext uri="{FF2B5EF4-FFF2-40B4-BE49-F238E27FC236}">
                <a16:creationId xmlns:a16="http://schemas.microsoft.com/office/drawing/2014/main" id="{C9304D9A-E305-CB73-B311-19903EE2CB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63" r="20393" b="85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000" b="1" dirty="0">
                <a:solidFill>
                  <a:schemeClr val="tx2"/>
                </a:solidFill>
              </a:rPr>
              <a:t>Question 3  – </a:t>
            </a:r>
            <a:br>
              <a:rPr lang="en-US" sz="4000" dirty="0">
                <a:solidFill>
                  <a:schemeClr val="tx2"/>
                </a:solidFill>
              </a:rPr>
            </a:br>
            <a:br>
              <a:rPr lang="en-US" sz="4000" dirty="0">
                <a:solidFill>
                  <a:schemeClr val="tx2"/>
                </a:solidFill>
              </a:rPr>
            </a:br>
            <a:r>
              <a:rPr lang="en-US" sz="4000" dirty="0">
                <a:solidFill>
                  <a:schemeClr val="tx2"/>
                </a:solidFill>
              </a:rPr>
              <a:t>What are the top 5 busiest ports along the US-Mexico border?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2170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0990" y="-1077087"/>
            <a:ext cx="5013403" cy="3787041"/>
          </a:xfrm>
        </p:spPr>
        <p:txBody>
          <a:bodyPr>
            <a:normAutofit/>
          </a:bodyPr>
          <a:lstStyle/>
          <a:p>
            <a:pPr algn="l"/>
            <a:r>
              <a:rPr lang="en-CA" sz="2400" b="1" dirty="0">
                <a:solidFill>
                  <a:schemeClr val="tx2"/>
                </a:solidFill>
                <a:effectLst/>
                <a:ea typeface="Arial" panose="020B0604020202020204" pitchFamily="34" charset="0"/>
                <a:cs typeface="Calibri" panose="020F0502020204030204" pitchFamily="34" charset="0"/>
              </a:rPr>
              <a:t>Question 3</a:t>
            </a:r>
            <a:r>
              <a:rPr lang="en-CA" sz="2400" b="1" dirty="0">
                <a:solidFill>
                  <a:schemeClr val="tx2"/>
                </a:solidFill>
                <a:ea typeface="Arial" panose="020B0604020202020204" pitchFamily="34" charset="0"/>
                <a:cs typeface="Calibri" panose="020F0502020204030204" pitchFamily="34" charset="0"/>
              </a:rPr>
              <a:t> – </a:t>
            </a:r>
            <a:br>
              <a:rPr lang="en-CA" sz="2400" b="1" dirty="0">
                <a:solidFill>
                  <a:schemeClr val="tx2"/>
                </a:solidFill>
                <a:ea typeface="Arial" panose="020B0604020202020204" pitchFamily="34" charset="0"/>
                <a:cs typeface="Calibri" panose="020F0502020204030204" pitchFamily="34" charset="0"/>
              </a:rPr>
            </a:br>
            <a:br>
              <a:rPr lang="en-CA" sz="2400" b="1" dirty="0">
                <a:solidFill>
                  <a:schemeClr val="tx2"/>
                </a:solidFill>
                <a:ea typeface="Arial" panose="020B0604020202020204" pitchFamily="34" charset="0"/>
                <a:cs typeface="Calibri" panose="020F0502020204030204" pitchFamily="34" charset="0"/>
              </a:rPr>
            </a:br>
            <a:r>
              <a:rPr lang="en-CA" sz="2400" dirty="0">
                <a:solidFill>
                  <a:schemeClr val="tx2"/>
                </a:solidFill>
                <a:effectLst/>
                <a:ea typeface="Arial" panose="020B0604020202020204" pitchFamily="34" charset="0"/>
                <a:cs typeface="Calibri" panose="020F0502020204030204" pitchFamily="34" charset="0"/>
              </a:rPr>
              <a:t>Which are the top 5 busiest ports along the US-Mexico border?</a:t>
            </a:r>
            <a:br>
              <a:rPr lang="en-CA" sz="2400" dirty="0">
                <a:solidFill>
                  <a:schemeClr val="tx2"/>
                </a:solidFill>
                <a:effectLst/>
                <a:ea typeface="Arial" panose="020B0604020202020204" pitchFamily="34" charset="0"/>
                <a:cs typeface="Calibri" panose="020F0502020204030204" pitchFamily="34" charset="0"/>
              </a:rPr>
            </a:br>
            <a:r>
              <a:rPr lang="en-US" sz="2400" dirty="0">
                <a:solidFill>
                  <a:schemeClr val="tx2"/>
                </a:solidFill>
                <a:cs typeface="Calibri" panose="020F0502020204030204" pitchFamily="34" charset="0"/>
              </a:rPr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8545" y="2918969"/>
            <a:ext cx="4475848" cy="3355046"/>
          </a:xfrm>
        </p:spPr>
        <p:txBody>
          <a:bodyPr>
            <a:noAutofit/>
          </a:bodyPr>
          <a:lstStyle/>
          <a:p>
            <a:pPr lvl="0" algn="just">
              <a:lnSpc>
                <a:spcPct val="115000"/>
              </a:lnSpc>
            </a:pPr>
            <a:r>
              <a:rPr lang="en-CA" sz="2000" b="1" u="none" strike="noStrike" dirty="0">
                <a:solidFill>
                  <a:schemeClr val="tx2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Top 5 busiest ports</a:t>
            </a:r>
          </a:p>
          <a:p>
            <a:pPr marL="457200" lvl="0" indent="-457200" algn="l">
              <a:lnSpc>
                <a:spcPct val="115000"/>
              </a:lnSpc>
              <a:buFont typeface="+mj-lt"/>
              <a:buAutoNum type="arabicPeriod"/>
            </a:pPr>
            <a:r>
              <a:rPr lang="en-CA" sz="2000" u="none" strike="noStrike" dirty="0">
                <a:solidFill>
                  <a:schemeClr val="tx2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San Ysidro</a:t>
            </a:r>
          </a:p>
          <a:p>
            <a:pPr marL="457200" lvl="0" indent="-457200" algn="l">
              <a:lnSpc>
                <a:spcPct val="115000"/>
              </a:lnSpc>
              <a:buFont typeface="+mj-lt"/>
              <a:buAutoNum type="arabicPeriod"/>
            </a:pPr>
            <a:r>
              <a:rPr lang="en-CA" sz="2000" u="none" strike="noStrike" dirty="0">
                <a:solidFill>
                  <a:schemeClr val="tx2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El Paso</a:t>
            </a:r>
          </a:p>
          <a:p>
            <a:pPr marL="457200" lvl="0" indent="-457200" algn="l">
              <a:lnSpc>
                <a:spcPct val="115000"/>
              </a:lnSpc>
              <a:buFont typeface="+mj-lt"/>
              <a:buAutoNum type="arabicPeriod"/>
            </a:pPr>
            <a:r>
              <a:rPr lang="en-CA" sz="2000" u="none" strike="noStrike" dirty="0">
                <a:solidFill>
                  <a:schemeClr val="tx2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Laredo</a:t>
            </a:r>
          </a:p>
          <a:p>
            <a:pPr marL="457200" lvl="0" indent="-457200" algn="l">
              <a:lnSpc>
                <a:spcPct val="115000"/>
              </a:lnSpc>
              <a:buFont typeface="+mj-lt"/>
              <a:buAutoNum type="arabicPeriod"/>
            </a:pPr>
            <a:r>
              <a:rPr lang="en-CA" sz="2000" u="none" strike="noStrike" dirty="0" err="1">
                <a:solidFill>
                  <a:schemeClr val="tx2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Otay</a:t>
            </a:r>
            <a:r>
              <a:rPr lang="en-CA" sz="2000" u="none" strike="noStrike" dirty="0">
                <a:solidFill>
                  <a:schemeClr val="tx2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Mesa</a:t>
            </a:r>
          </a:p>
          <a:p>
            <a:pPr marL="457200" lvl="0" indent="-457200" algn="l">
              <a:lnSpc>
                <a:spcPct val="115000"/>
              </a:lnSpc>
              <a:buFont typeface="+mj-lt"/>
              <a:buAutoNum type="arabicPeriod"/>
            </a:pPr>
            <a:r>
              <a:rPr lang="en-CA" sz="2000" u="none" strike="noStrike" dirty="0">
                <a:solidFill>
                  <a:schemeClr val="tx2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Hidalgo</a:t>
            </a:r>
          </a:p>
          <a:p>
            <a:pPr algn="just"/>
            <a:endParaRPr lang="en-US" sz="16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Chart, bar chart, histogram&#10;&#10;Description automatically generated">
            <a:extLst>
              <a:ext uri="{FF2B5EF4-FFF2-40B4-BE49-F238E27FC236}">
                <a16:creationId xmlns:a16="http://schemas.microsoft.com/office/drawing/2014/main" id="{AE9C9E22-280B-A579-391A-A43FC4048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90" y="3429000"/>
            <a:ext cx="5591744" cy="3355046"/>
          </a:xfrm>
          <a:prstGeom prst="rect">
            <a:avLst/>
          </a:prstGeom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1E90FB45-0375-C03D-1A0A-F3580D2CB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90" y="241721"/>
            <a:ext cx="5591744" cy="310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38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F0087D53-9295-4463-AAE4-D5C626046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8248E050-FC83-BD17-7647-B507694D47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654" y="4253859"/>
            <a:ext cx="10909643" cy="1186249"/>
          </a:xfrm>
        </p:spPr>
        <p:txBody>
          <a:bodyPr anchor="ctr">
            <a:normAutofit/>
          </a:bodyPr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700" dirty="0">
                <a:latin typeface="+mj-lt"/>
                <a:cs typeface="Calibri" panose="020F0502020204030204" pitchFamily="34" charset="0"/>
              </a:rPr>
              <a:t>El Paso and San Ysidro remain the most popular ports to cross along the US - Mexico border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700" dirty="0">
              <a:latin typeface="+mj-lt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700" dirty="0">
                <a:latin typeface="+mj-lt"/>
                <a:cs typeface="Calibri" panose="020F0502020204030204" pitchFamily="34" charset="0"/>
              </a:rPr>
              <a:t>From 2011 onward, there is an upward trend in inbound crossings at all the ports with the exception of  Hidalgo</a:t>
            </a:r>
          </a:p>
        </p:txBody>
      </p:sp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BEEB7A11-6368-CE53-F71C-E9115EA72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513207"/>
            <a:ext cx="5614416" cy="3509010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83B020A-AB25-112C-18E8-464555D64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496" y="513207"/>
            <a:ext cx="5614416" cy="3509010"/>
          </a:xfrm>
          <a:prstGeom prst="rect">
            <a:avLst/>
          </a:prstGeom>
        </p:spPr>
      </p:pic>
      <p:sp>
        <p:nvSpPr>
          <p:cNvPr id="4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435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079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1746</TotalTime>
  <Words>437</Words>
  <Application>Microsoft Office PowerPoint</Application>
  <PresentationFormat>Widescreen</PresentationFormat>
  <Paragraphs>75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Calibri Light </vt:lpstr>
      <vt:lpstr>Courier New</vt:lpstr>
      <vt:lpstr>Symbol</vt:lpstr>
      <vt:lpstr>Wingdings</vt:lpstr>
      <vt:lpstr>Office Theme</vt:lpstr>
      <vt:lpstr>BORDER CROSSING DATA ANALYSIS</vt:lpstr>
      <vt:lpstr>INTRODUCTION</vt:lpstr>
      <vt:lpstr>Question 1 –   What is the busiest border in the US?</vt:lpstr>
      <vt:lpstr>Question 1 –   What is the busiest border in the US?</vt:lpstr>
      <vt:lpstr>Question 2 –   What are the top 5 busiest ports along the US-Canada border?</vt:lpstr>
      <vt:lpstr>People versus Vehicle traffic by port for US-Canada border </vt:lpstr>
      <vt:lpstr>Question 3  –   What are the top 5 busiest ports along the US-Mexico border?</vt:lpstr>
      <vt:lpstr>Question 3 –   Which are the top 5 busiest ports along the US-Mexico border?  </vt:lpstr>
      <vt:lpstr>PowerPoint Presentation</vt:lpstr>
      <vt:lpstr>Question 4 –   What are the top 3 busiest states along the US-Canada border?</vt:lpstr>
      <vt:lpstr>  </vt:lpstr>
      <vt:lpstr>Question 5 –   What are the top 3 busiest states along US-Mexico border? </vt:lpstr>
      <vt:lpstr> </vt:lpstr>
      <vt:lpstr> </vt:lpstr>
      <vt:lpstr>Question 6 –    Which vehicle types are used the most?</vt:lpstr>
      <vt:lpstr>PowerPoint Presentation</vt:lpstr>
      <vt:lpstr>PowerPoint Presentation</vt:lpstr>
      <vt:lpstr>Question 7  –   Which months are the busiest at the US borders? </vt:lpstr>
      <vt:lpstr>PowerPoint Presentation</vt:lpstr>
      <vt:lpstr>Question 8 -  Do weather conditions impact the border crossing traffic volume?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Future Design</dc:title>
  <dc:creator>Cassie Hoang</dc:creator>
  <cp:lastModifiedBy>Sara Awais</cp:lastModifiedBy>
  <cp:revision>13</cp:revision>
  <dcterms:created xsi:type="dcterms:W3CDTF">2023-02-13T00:52:16Z</dcterms:created>
  <dcterms:modified xsi:type="dcterms:W3CDTF">2023-02-14T21:15:23Z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